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259" r:id="rId4"/>
    <p:sldId id="260" r:id="rId5"/>
    <p:sldId id="262" r:id="rId6"/>
    <p:sldId id="264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9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D44C0-4D16-F145-AFDD-1CFCBC6C19A6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D2B67-881D-D94D-BF4E-C6C84D500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81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B295D-976E-E342-90CD-80815204EC6C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F3557-4E22-A64D-B2ED-20D8BF636B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392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F3557-4E22-A64D-B2ED-20D8BF636B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9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F3557-4E22-A64D-B2ED-20D8BF636B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77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F3557-4E22-A64D-B2ED-20D8BF636B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92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 x :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50383"/>
          </a:xfrm>
        </p:spPr>
        <p:txBody>
          <a:bodyPr>
            <a:normAutofit/>
          </a:bodyPr>
          <a:lstStyle/>
          <a:p>
            <a:r>
              <a:rPr lang="en-GB" dirty="0" smtClean="0"/>
              <a:t>Lecture Three: Recap and ListViews</a:t>
            </a:r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325241" y="5257524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 Views </a:t>
            </a:r>
            <a:r>
              <a:rPr lang="mr-IN" dirty="0" smtClean="0"/>
              <a:t>–</a:t>
            </a:r>
            <a:r>
              <a:rPr lang="en-GB" dirty="0" smtClean="0"/>
              <a:t> What’s the point?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3276600"/>
            <a:ext cx="9601200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A ListView will </a:t>
            </a:r>
            <a:r>
              <a:rPr lang="en-GB" sz="2400" b="1" dirty="0"/>
              <a:t>recycle </a:t>
            </a:r>
            <a:r>
              <a:rPr lang="en-GB" sz="2400" dirty="0"/>
              <a:t>views when they aren’t needed, which is </a:t>
            </a:r>
            <a:r>
              <a:rPr lang="en-GB" sz="2400" b="1" dirty="0"/>
              <a:t>much more efficient</a:t>
            </a:r>
            <a:r>
              <a:rPr lang="en-GB" sz="2400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16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FF0000"/>
                </a:solidFill>
              </a:rPr>
              <a:t>Wrong</a:t>
            </a:r>
            <a:r>
              <a:rPr lang="en-GB" sz="3200" dirty="0" smtClean="0">
                <a:solidFill>
                  <a:srgbClr val="FF0000"/>
                </a:solidFill>
              </a:rPr>
              <a:t>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Don’t recycle them at all. Create a new view</a:t>
            </a:r>
          </a:p>
          <a:p>
            <a:r>
              <a:rPr lang="en-GB" sz="2400" dirty="0" smtClean="0"/>
              <a:t>for each item, taking up </a:t>
            </a:r>
            <a:r>
              <a:rPr lang="en-GB" sz="2400" b="1" dirty="0" smtClean="0"/>
              <a:t>a ton of memory</a:t>
            </a:r>
            <a:endParaRPr lang="en-GB" sz="2400" dirty="0" smtClean="0"/>
          </a:p>
          <a:p>
            <a:r>
              <a:rPr lang="en-GB" sz="2400" dirty="0" smtClean="0"/>
              <a:t>and slowing things down.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2860"/>
            <a:ext cx="315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30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88" y="-12357"/>
            <a:ext cx="300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0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88" y="0"/>
            <a:ext cx="300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6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48" y="-12357"/>
            <a:ext cx="3013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6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48" y="-12357"/>
            <a:ext cx="3013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When the user scrolls down, a view</a:t>
            </a:r>
          </a:p>
          <a:p>
            <a:r>
              <a:rPr lang="en-GB" sz="2400" dirty="0" smtClean="0"/>
              <a:t>”disappears” off the top.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89" y="0"/>
            <a:ext cx="301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The view is then taken away</a:t>
            </a:r>
            <a:r>
              <a:rPr lang="mr-IN" sz="2400" dirty="0" smtClean="0"/>
              <a:t>…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10" y="-2571"/>
            <a:ext cx="30244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5953" y="593124"/>
            <a:ext cx="1739387" cy="55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424616" y="1793275"/>
            <a:ext cx="2063579" cy="942202"/>
          </a:xfrm>
          <a:prstGeom prst="rect">
            <a:avLst/>
          </a:prstGeom>
          <a:solidFill>
            <a:srgbClr val="E6913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6697362" y="781538"/>
            <a:ext cx="2582562" cy="874267"/>
          </a:xfrm>
          <a:custGeom>
            <a:avLst/>
            <a:gdLst>
              <a:gd name="connsiteX0" fmla="*/ 2582562 w 2582562"/>
              <a:gd name="connsiteY0" fmla="*/ 244073 h 874267"/>
              <a:gd name="connsiteX1" fmla="*/ 543697 w 2582562"/>
              <a:gd name="connsiteY1" fmla="*/ 34008 h 874267"/>
              <a:gd name="connsiteX2" fmla="*/ 0 w 2582562"/>
              <a:gd name="connsiteY2" fmla="*/ 874267 h 87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562" h="874267">
                <a:moveTo>
                  <a:pt x="2582562" y="244073"/>
                </a:moveTo>
                <a:cubicBezTo>
                  <a:pt x="1778343" y="86524"/>
                  <a:pt x="974124" y="-71024"/>
                  <a:pt x="543697" y="34008"/>
                </a:cubicBezTo>
                <a:cubicBezTo>
                  <a:pt x="113270" y="139040"/>
                  <a:pt x="0" y="874267"/>
                  <a:pt x="0" y="874267"/>
                </a:cubicBezTo>
              </a:path>
            </a:pathLst>
          </a:custGeom>
          <a:noFill/>
          <a:ln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9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The view is then taken away</a:t>
            </a:r>
            <a:r>
              <a:rPr lang="mr-IN" sz="2400" dirty="0" smtClean="0"/>
              <a:t>…</a:t>
            </a:r>
            <a:endParaRPr lang="en-GB" sz="2400" dirty="0" smtClean="0"/>
          </a:p>
          <a:p>
            <a:r>
              <a:rPr lang="mr-IN" sz="2400" dirty="0" smtClean="0"/>
              <a:t>…</a:t>
            </a:r>
            <a:r>
              <a:rPr lang="en-GB" sz="2400" dirty="0" smtClean="0"/>
              <a:t>recycled</a:t>
            </a:r>
            <a:r>
              <a:rPr lang="mr-IN" sz="2400" dirty="0" smtClean="0"/>
              <a:t>…</a:t>
            </a:r>
            <a:endParaRPr lang="en-GB" sz="2400" dirty="0"/>
          </a:p>
          <a:p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10" y="-2571"/>
            <a:ext cx="30244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5953" y="593124"/>
            <a:ext cx="1739387" cy="55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424616" y="1793275"/>
            <a:ext cx="2063579" cy="942202"/>
          </a:xfrm>
          <a:prstGeom prst="rect">
            <a:avLst/>
          </a:prstGeom>
          <a:solidFill>
            <a:srgbClr val="E69136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6697362" y="781538"/>
            <a:ext cx="2582562" cy="874267"/>
          </a:xfrm>
          <a:custGeom>
            <a:avLst/>
            <a:gdLst>
              <a:gd name="connsiteX0" fmla="*/ 2582562 w 2582562"/>
              <a:gd name="connsiteY0" fmla="*/ 244073 h 874267"/>
              <a:gd name="connsiteX1" fmla="*/ 543697 w 2582562"/>
              <a:gd name="connsiteY1" fmla="*/ 34008 h 874267"/>
              <a:gd name="connsiteX2" fmla="*/ 0 w 2582562"/>
              <a:gd name="connsiteY2" fmla="*/ 874267 h 87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562" h="874267">
                <a:moveTo>
                  <a:pt x="2582562" y="244073"/>
                </a:moveTo>
                <a:cubicBezTo>
                  <a:pt x="1778343" y="86524"/>
                  <a:pt x="974124" y="-71024"/>
                  <a:pt x="543697" y="34008"/>
                </a:cubicBezTo>
                <a:cubicBezTo>
                  <a:pt x="113270" y="139040"/>
                  <a:pt x="0" y="874267"/>
                  <a:pt x="0" y="874267"/>
                </a:cubicBezTo>
              </a:path>
            </a:pathLst>
          </a:custGeom>
          <a:noFill/>
          <a:ln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846763" y="4042463"/>
            <a:ext cx="2063579" cy="942202"/>
          </a:xfrm>
          <a:prstGeom prst="rect">
            <a:avLst/>
          </a:prstGeom>
          <a:solidFill>
            <a:srgbClr val="E6913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037" y="4119050"/>
            <a:ext cx="789029" cy="78902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6054811" y="2792627"/>
            <a:ext cx="451272" cy="1124465"/>
          </a:xfrm>
          <a:custGeom>
            <a:avLst/>
            <a:gdLst>
              <a:gd name="connsiteX0" fmla="*/ 420130 w 451272"/>
              <a:gd name="connsiteY0" fmla="*/ 0 h 1124465"/>
              <a:gd name="connsiteX1" fmla="*/ 407773 w 451272"/>
              <a:gd name="connsiteY1" fmla="*/ 654908 h 1124465"/>
              <a:gd name="connsiteX2" fmla="*/ 0 w 451272"/>
              <a:gd name="connsiteY2" fmla="*/ 1124465 h 112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72" h="1124465">
                <a:moveTo>
                  <a:pt x="420130" y="0"/>
                </a:moveTo>
                <a:cubicBezTo>
                  <a:pt x="448962" y="233748"/>
                  <a:pt x="477795" y="467497"/>
                  <a:pt x="407773" y="654908"/>
                </a:cubicBezTo>
                <a:cubicBezTo>
                  <a:pt x="337751" y="842319"/>
                  <a:pt x="0" y="1124465"/>
                  <a:pt x="0" y="1124465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667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67" y="0"/>
            <a:ext cx="30135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- Recycling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2733932"/>
            <a:ext cx="58323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The </a:t>
            </a:r>
            <a:r>
              <a:rPr lang="en-GB" sz="3200" b="1" dirty="0" smtClean="0">
                <a:solidFill>
                  <a:srgbClr val="00B050"/>
                </a:solidFill>
              </a:rPr>
              <a:t>Right </a:t>
            </a:r>
            <a:r>
              <a:rPr lang="en-GB" sz="3200" dirty="0" smtClean="0"/>
              <a:t>Way:</a:t>
            </a:r>
          </a:p>
          <a:p>
            <a:r>
              <a:rPr lang="en-GB" sz="2400" dirty="0" smtClean="0"/>
              <a:t>The view is then taken away</a:t>
            </a:r>
            <a:r>
              <a:rPr lang="mr-IN" sz="2400" dirty="0" smtClean="0"/>
              <a:t>…</a:t>
            </a:r>
            <a:endParaRPr lang="en-GB" sz="2400" dirty="0" smtClean="0"/>
          </a:p>
          <a:p>
            <a:r>
              <a:rPr lang="mr-IN" sz="2400" dirty="0" smtClean="0"/>
              <a:t>…</a:t>
            </a:r>
            <a:r>
              <a:rPr lang="en-GB" sz="2400" dirty="0" smtClean="0"/>
              <a:t>recycled</a:t>
            </a:r>
            <a:r>
              <a:rPr lang="mr-IN" sz="2400" dirty="0" smtClean="0"/>
              <a:t>…</a:t>
            </a:r>
            <a:endParaRPr lang="en-GB" sz="2400" dirty="0"/>
          </a:p>
          <a:p>
            <a:r>
              <a:rPr lang="mr-IN" sz="2400" dirty="0" smtClean="0"/>
              <a:t>…</a:t>
            </a:r>
            <a:r>
              <a:rPr lang="en-GB" sz="2400" dirty="0" smtClean="0"/>
              <a:t>and replaced back at</a:t>
            </a:r>
          </a:p>
          <a:p>
            <a:r>
              <a:rPr lang="en-GB" sz="2400" dirty="0" smtClean="0"/>
              <a:t>the bottom, ready to </a:t>
            </a:r>
          </a:p>
          <a:p>
            <a:r>
              <a:rPr lang="en-GB" sz="2400" dirty="0" smtClean="0"/>
              <a:t>appear.</a:t>
            </a:r>
            <a:endParaRPr lang="en-GB" sz="2400" dirty="0"/>
          </a:p>
          <a:p>
            <a:endParaRPr lang="en-GB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960667" y="593124"/>
            <a:ext cx="1739387" cy="55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424616" y="1793275"/>
            <a:ext cx="2063579" cy="942202"/>
          </a:xfrm>
          <a:prstGeom prst="rect">
            <a:avLst/>
          </a:prstGeom>
          <a:solidFill>
            <a:srgbClr val="E69136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6697362" y="781538"/>
            <a:ext cx="2582562" cy="874267"/>
          </a:xfrm>
          <a:custGeom>
            <a:avLst/>
            <a:gdLst>
              <a:gd name="connsiteX0" fmla="*/ 2582562 w 2582562"/>
              <a:gd name="connsiteY0" fmla="*/ 244073 h 874267"/>
              <a:gd name="connsiteX1" fmla="*/ 543697 w 2582562"/>
              <a:gd name="connsiteY1" fmla="*/ 34008 h 874267"/>
              <a:gd name="connsiteX2" fmla="*/ 0 w 2582562"/>
              <a:gd name="connsiteY2" fmla="*/ 874267 h 87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562" h="874267">
                <a:moveTo>
                  <a:pt x="2582562" y="244073"/>
                </a:moveTo>
                <a:cubicBezTo>
                  <a:pt x="1778343" y="86524"/>
                  <a:pt x="974124" y="-71024"/>
                  <a:pt x="543697" y="34008"/>
                </a:cubicBezTo>
                <a:cubicBezTo>
                  <a:pt x="113270" y="139040"/>
                  <a:pt x="0" y="874267"/>
                  <a:pt x="0" y="874267"/>
                </a:cubicBezTo>
              </a:path>
            </a:pathLst>
          </a:custGeom>
          <a:noFill/>
          <a:ln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846763" y="4042463"/>
            <a:ext cx="2063579" cy="942202"/>
          </a:xfrm>
          <a:prstGeom prst="rect">
            <a:avLst/>
          </a:prstGeom>
          <a:solidFill>
            <a:srgbClr val="E69136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037" y="4119050"/>
            <a:ext cx="789029" cy="78902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6054811" y="2792627"/>
            <a:ext cx="451272" cy="1124465"/>
          </a:xfrm>
          <a:custGeom>
            <a:avLst/>
            <a:gdLst>
              <a:gd name="connsiteX0" fmla="*/ 420130 w 451272"/>
              <a:gd name="connsiteY0" fmla="*/ 0 h 1124465"/>
              <a:gd name="connsiteX1" fmla="*/ 407773 w 451272"/>
              <a:gd name="connsiteY1" fmla="*/ 654908 h 1124465"/>
              <a:gd name="connsiteX2" fmla="*/ 0 w 451272"/>
              <a:gd name="connsiteY2" fmla="*/ 1124465 h 112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72" h="1124465">
                <a:moveTo>
                  <a:pt x="420130" y="0"/>
                </a:moveTo>
                <a:cubicBezTo>
                  <a:pt x="448962" y="233748"/>
                  <a:pt x="477795" y="467497"/>
                  <a:pt x="407773" y="654908"/>
                </a:cubicBezTo>
                <a:cubicBezTo>
                  <a:pt x="337751" y="842319"/>
                  <a:pt x="0" y="1124465"/>
                  <a:pt x="0" y="1124465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960667" y="5770605"/>
            <a:ext cx="293647" cy="46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5894173" y="5090984"/>
            <a:ext cx="2286000" cy="958421"/>
          </a:xfrm>
          <a:custGeom>
            <a:avLst/>
            <a:gdLst>
              <a:gd name="connsiteX0" fmla="*/ 0 w 2286000"/>
              <a:gd name="connsiteY0" fmla="*/ 0 h 958421"/>
              <a:gd name="connsiteX1" fmla="*/ 877330 w 2286000"/>
              <a:gd name="connsiteY1" fmla="*/ 889686 h 958421"/>
              <a:gd name="connsiteX2" fmla="*/ 2286000 w 2286000"/>
              <a:gd name="connsiteY2" fmla="*/ 889686 h 95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958421">
                <a:moveTo>
                  <a:pt x="0" y="0"/>
                </a:moveTo>
                <a:cubicBezTo>
                  <a:pt x="248165" y="370702"/>
                  <a:pt x="496330" y="741405"/>
                  <a:pt x="877330" y="889686"/>
                </a:cubicBezTo>
                <a:cubicBezTo>
                  <a:pt x="1258330" y="1037967"/>
                  <a:pt x="2055341" y="902043"/>
                  <a:pt x="2286000" y="889686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72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Recap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</a:t>
            </a:r>
            <a:r>
              <a:rPr lang="mr-IN" dirty="0" smtClean="0"/>
              <a:t>–</a:t>
            </a:r>
            <a:r>
              <a:rPr lang="en-GB" dirty="0" smtClean="0"/>
              <a:t> Joining the Dots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4664" y="3296618"/>
            <a:ext cx="1895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FF0000"/>
                </a:solidFill>
              </a:rPr>
              <a:t>M</a:t>
            </a:r>
            <a:r>
              <a:rPr lang="en-GB" sz="4400" b="1" dirty="0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GB" sz="4400" b="1" dirty="0" smtClean="0">
                <a:solidFill>
                  <a:srgbClr val="FFC000"/>
                </a:solidFill>
              </a:rPr>
              <a:t>g</a:t>
            </a:r>
            <a:r>
              <a:rPr lang="en-GB" sz="4400" b="1" dirty="0" smtClean="0">
                <a:solidFill>
                  <a:srgbClr val="00B050"/>
                </a:solidFill>
              </a:rPr>
              <a:t>i</a:t>
            </a:r>
            <a:r>
              <a:rPr lang="en-GB" sz="4400" b="1" dirty="0" smtClean="0">
                <a:solidFill>
                  <a:srgbClr val="0070C0"/>
                </a:solidFill>
              </a:rPr>
              <a:t>c</a:t>
            </a:r>
            <a:r>
              <a:rPr lang="en-GB" sz="4400" b="1" dirty="0" smtClean="0">
                <a:solidFill>
                  <a:srgbClr val="7030A0"/>
                </a:solidFill>
              </a:rPr>
              <a:t>?</a:t>
            </a:r>
            <a:endParaRPr lang="en-GB" sz="4400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</a:t>
            </a:r>
            <a:r>
              <a:rPr lang="mr-IN" dirty="0" smtClean="0"/>
              <a:t>–</a:t>
            </a:r>
            <a:r>
              <a:rPr lang="en-GB" dirty="0" smtClean="0"/>
              <a:t> Joining the Dots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4664" y="3296618"/>
            <a:ext cx="158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Nope.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289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</a:t>
            </a:r>
            <a:r>
              <a:rPr lang="mr-IN" dirty="0" smtClean="0"/>
              <a:t>–</a:t>
            </a:r>
            <a:r>
              <a:rPr lang="en-GB" dirty="0" smtClean="0"/>
              <a:t> Joining the Dots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u="sng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An </a:t>
            </a:r>
            <a:r>
              <a:rPr lang="en-GB" sz="2400" b="1" dirty="0" smtClean="0"/>
              <a:t>adapter</a:t>
            </a:r>
            <a:r>
              <a:rPr lang="en-GB" sz="2400" dirty="0" smtClean="0"/>
              <a:t> maps your </a:t>
            </a:r>
            <a:r>
              <a:rPr lang="en-GB" sz="2400" b="1" dirty="0" smtClean="0"/>
              <a:t>ListView </a:t>
            </a:r>
            <a:r>
              <a:rPr lang="en-GB" sz="2400" dirty="0" smtClean="0"/>
              <a:t>to a </a:t>
            </a:r>
            <a:r>
              <a:rPr lang="en-GB" sz="2400" b="1" dirty="0" smtClean="0"/>
              <a:t>data source</a:t>
            </a:r>
            <a:r>
              <a:rPr lang="en-GB" sz="2400" dirty="0" smtClean="0"/>
              <a:t> </a:t>
            </a:r>
            <a:r>
              <a:rPr lang="mr-IN" sz="2400" dirty="0" smtClean="0"/>
              <a:t>–</a:t>
            </a:r>
            <a:r>
              <a:rPr lang="en-GB" sz="2400" dirty="0" smtClean="0"/>
              <a:t> a list of contacts, the tasks in our </a:t>
            </a:r>
            <a:r>
              <a:rPr lang="en-GB" sz="2400" dirty="0" err="1" smtClean="0"/>
              <a:t>todo</a:t>
            </a:r>
            <a:r>
              <a:rPr lang="en-GB" sz="2400" dirty="0" smtClean="0"/>
              <a:t> app,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An </a:t>
            </a:r>
            <a:r>
              <a:rPr lang="en-GB" sz="2400" b="1" dirty="0" smtClean="0"/>
              <a:t>adapter </a:t>
            </a:r>
            <a:r>
              <a:rPr lang="en-GB" sz="2400" dirty="0" smtClean="0"/>
              <a:t>is just a Java class that as certain methods, used by a ListView.</a:t>
            </a:r>
            <a:endParaRPr lang="en-GB" sz="24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 smtClean="0"/>
              <a:t>Adapters</a:t>
            </a:r>
            <a:r>
              <a:rPr lang="en-GB" sz="2400" dirty="0" smtClean="0"/>
              <a:t> help maintain the </a:t>
            </a:r>
            <a:r>
              <a:rPr lang="en-GB" sz="2400" b="1" dirty="0" smtClean="0">
                <a:solidFill>
                  <a:schemeClr val="accent6">
                    <a:lumMod val="75000"/>
                  </a:schemeClr>
                </a:solidFill>
              </a:rPr>
              <a:t>separation of concerns</a:t>
            </a:r>
            <a:r>
              <a:rPr lang="en-GB" sz="2400" b="1" dirty="0" smtClean="0"/>
              <a:t> </a:t>
            </a:r>
            <a:r>
              <a:rPr lang="en-GB" sz="2400" dirty="0" smtClean="0"/>
              <a:t>in your software.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32238" y="5119926"/>
            <a:ext cx="4343305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GB" sz="2000" dirty="0"/>
              <a:t>Your data </a:t>
            </a:r>
            <a:r>
              <a:rPr lang="en-GB" sz="2000" b="1" dirty="0"/>
              <a:t>does not know, and does</a:t>
            </a:r>
          </a:p>
          <a:p>
            <a:pPr lvl="0" defTabSz="914400">
              <a:defRPr/>
            </a:pPr>
            <a:r>
              <a:rPr lang="en-GB" sz="2000" b="1" dirty="0"/>
              <a:t>not care</a:t>
            </a:r>
            <a:r>
              <a:rPr lang="en-GB" sz="2000" dirty="0"/>
              <a:t>, that it is being displayed in a </a:t>
            </a:r>
          </a:p>
          <a:p>
            <a:pPr lvl="0" defTabSz="914400">
              <a:defRPr/>
            </a:pPr>
            <a:r>
              <a:rPr lang="en-GB" sz="2000" dirty="0"/>
              <a:t>ListView.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7392" y="5273814"/>
            <a:ext cx="4272836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GB" sz="2000" dirty="0" smtClean="0"/>
              <a:t>The ListView </a:t>
            </a:r>
            <a:r>
              <a:rPr lang="en-GB" sz="2000" b="1" dirty="0" smtClean="0"/>
              <a:t>does </a:t>
            </a:r>
            <a:r>
              <a:rPr lang="en-GB" sz="2000" b="1" dirty="0"/>
              <a:t>not know, and does</a:t>
            </a:r>
          </a:p>
          <a:p>
            <a:pPr lvl="0" defTabSz="914400">
              <a:defRPr/>
            </a:pPr>
            <a:r>
              <a:rPr lang="en-GB" sz="2000" b="1" dirty="0"/>
              <a:t>not care</a:t>
            </a:r>
            <a:r>
              <a:rPr lang="en-GB" sz="2000" dirty="0"/>
              <a:t>, </a:t>
            </a:r>
            <a:r>
              <a:rPr lang="en-GB" sz="2000" dirty="0" smtClean="0"/>
              <a:t>what your data represents.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509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 process is simple: you give your data to the adapter, and the ListView uses the adapter to retrieve your data (and information about it).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This allows you to build a </a:t>
            </a:r>
            <a:r>
              <a:rPr lang="en-GB" sz="2400" b="1" dirty="0" smtClean="0"/>
              <a:t>custom adapter</a:t>
            </a:r>
            <a:r>
              <a:rPr lang="en-GB" sz="2400" dirty="0" smtClean="0"/>
              <a:t> to </a:t>
            </a:r>
            <a:r>
              <a:rPr lang="en-GB" sz="2400" b="1" dirty="0" smtClean="0"/>
              <a:t>accept any kind of data </a:t>
            </a:r>
            <a:r>
              <a:rPr lang="en-GB" sz="2400" dirty="0" smtClean="0"/>
              <a:t>you have, and expose a </a:t>
            </a:r>
            <a:r>
              <a:rPr lang="en-GB" sz="2400" b="1" dirty="0" smtClean="0"/>
              <a:t>standard pre-defined interface </a:t>
            </a:r>
            <a:r>
              <a:rPr lang="en-GB" sz="2400" dirty="0" smtClean="0"/>
              <a:t>that a ListView can understand.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51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2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49" y="1956143"/>
            <a:ext cx="2501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02" y="1987346"/>
            <a:ext cx="2603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13" y="409489"/>
            <a:ext cx="6464300" cy="488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880" y="5461686"/>
            <a:ext cx="2778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Break! </a:t>
            </a:r>
            <a:r>
              <a:rPr lang="en-GB" dirty="0" smtClean="0"/>
              <a:t>(10 mins)</a:t>
            </a:r>
            <a:r>
              <a:rPr lang="en-GB" sz="4000" dirty="0" smtClean="0"/>
              <a:t>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6902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ListView displays a list of items.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They are the </a:t>
            </a:r>
            <a:r>
              <a:rPr lang="en-GB" sz="2400" b="1" dirty="0" smtClean="0"/>
              <a:t>most common type</a:t>
            </a:r>
            <a:r>
              <a:rPr lang="en-GB" sz="2400" dirty="0" smtClean="0"/>
              <a:t> of </a:t>
            </a:r>
            <a:r>
              <a:rPr lang="en-GB" sz="2400" b="1" dirty="0" smtClean="0"/>
              <a:t>complex view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556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What are we doing?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We’re going to build a basic </a:t>
            </a:r>
            <a:r>
              <a:rPr lang="en-GB" sz="2400" dirty="0" err="1" smtClean="0"/>
              <a:t>todo</a:t>
            </a:r>
            <a:r>
              <a:rPr lang="en-GB" sz="2400" dirty="0" smtClean="0"/>
              <a:t> list app, </a:t>
            </a:r>
            <a:r>
              <a:rPr lang="en-GB" sz="2400" b="1" dirty="0" smtClean="0"/>
              <a:t>KCL Tech </a:t>
            </a:r>
            <a:r>
              <a:rPr lang="en-GB" sz="2400" b="1" dirty="0" err="1" smtClean="0"/>
              <a:t>Todo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you want a preview, it is </a:t>
            </a:r>
            <a:r>
              <a:rPr lang="en-GB" sz="2400" b="1" dirty="0" smtClean="0"/>
              <a:t>available on Google Play.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Search for ”</a:t>
            </a:r>
            <a:r>
              <a:rPr lang="en-GB" sz="2400" b="1" i="0" dirty="0" smtClean="0"/>
              <a:t>KCL Tech </a:t>
            </a:r>
            <a:r>
              <a:rPr lang="en-GB" sz="2400" b="1" i="0" dirty="0" err="1" smtClean="0"/>
              <a:t>Todo</a:t>
            </a:r>
            <a:r>
              <a:rPr lang="en-GB" sz="2400" b="1" i="0" dirty="0" smtClean="0"/>
              <a:t>” </a:t>
            </a:r>
            <a:r>
              <a:rPr lang="en-GB" sz="2400" i="0" dirty="0" smtClean="0"/>
              <a:t>on Google or on the Play Store.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577" b="3825"/>
          <a:stretch/>
        </p:blipFill>
        <p:spPr>
          <a:xfrm>
            <a:off x="2655277" y="4264270"/>
            <a:ext cx="7244861" cy="25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 Adapters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531" r="11461" b="17477"/>
          <a:stretch/>
        </p:blipFill>
        <p:spPr>
          <a:xfrm>
            <a:off x="8600303" y="1277005"/>
            <a:ext cx="2372497" cy="486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02" y="2171700"/>
            <a:ext cx="2146300" cy="391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9987" y="3271905"/>
            <a:ext cx="2029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 smtClean="0"/>
              <a:t>An</a:t>
            </a:r>
          </a:p>
          <a:p>
            <a:pPr algn="ctr"/>
            <a:r>
              <a:rPr lang="en-GB" sz="4400" b="1" dirty="0" smtClean="0"/>
              <a:t>Adapter</a:t>
            </a:r>
            <a:endParaRPr lang="en-GB" sz="4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15946" y="3711286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82248" y="3677359"/>
            <a:ext cx="100089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4880" y="5461686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Coding time!</a:t>
            </a:r>
            <a:endParaRPr lang="en-GB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13" y="646670"/>
            <a:ext cx="59309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Week: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Next week we’re going to be studying the use of </a:t>
            </a:r>
            <a:r>
              <a:rPr lang="en-GB" b="1" dirty="0" smtClean="0"/>
              <a:t>databases</a:t>
            </a:r>
            <a:r>
              <a:rPr lang="en-GB" dirty="0" smtClean="0"/>
              <a:t> in Android apps.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We’re not doing anything exotic with them, but if you haven’t used databases in a while, </a:t>
            </a:r>
            <a:r>
              <a:rPr lang="en-GB" b="1" dirty="0" smtClean="0"/>
              <a:t>do a little reading </a:t>
            </a:r>
            <a:r>
              <a:rPr lang="en-GB" dirty="0" smtClean="0"/>
              <a:t>to brush up on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If you know roughly what these words and terms mean, you’re all good.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669957" y="5086860"/>
            <a:ext cx="50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database	table</a:t>
            </a:r>
            <a:r>
              <a:rPr lang="en-GB" sz="2400" b="1" dirty="0"/>
              <a:t> </a:t>
            </a:r>
            <a:r>
              <a:rPr lang="en-GB" sz="2400" b="1" dirty="0" smtClean="0"/>
              <a:t>  column</a:t>
            </a:r>
          </a:p>
          <a:p>
            <a:pPr algn="ctr"/>
            <a:r>
              <a:rPr lang="en-GB" sz="2400" b="1" dirty="0" smtClean="0"/>
              <a:t>record	   row	   query	 SQL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07601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78" y="847641"/>
            <a:ext cx="6680200" cy="438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880" y="5461686"/>
            <a:ext cx="2778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Break! </a:t>
            </a:r>
            <a:r>
              <a:rPr lang="en-GB" dirty="0" smtClean="0"/>
              <a:t>(10 mins)</a:t>
            </a:r>
            <a:r>
              <a:rPr lang="en-GB" sz="4000" dirty="0" smtClean="0"/>
              <a:t>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41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Layouts, Views and View Groups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3927"/>
            <a:ext cx="9796072" cy="3581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Layout</a:t>
            </a:r>
            <a:r>
              <a:rPr lang="en-GB" sz="2400" dirty="0" smtClean="0">
                <a:solidFill>
                  <a:schemeClr val="tx1"/>
                </a:solidFill>
              </a:rPr>
              <a:t>: a specific type of application resource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These define the structure and appearance of parts of your app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View</a:t>
            </a:r>
            <a:r>
              <a:rPr lang="en-GB" sz="2400" dirty="0" smtClean="0">
                <a:solidFill>
                  <a:schemeClr val="tx1"/>
                </a:solidFill>
              </a:rPr>
              <a:t>: an individual component of a layout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A button, input field, text field, image, etc.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View Group</a:t>
            </a:r>
            <a:r>
              <a:rPr lang="en-GB" sz="2400" dirty="0" smtClean="0">
                <a:solidFill>
                  <a:schemeClr val="tx1"/>
                </a:solidFill>
              </a:rPr>
              <a:t>: a special type of View </a:t>
            </a:r>
            <a:r>
              <a:rPr lang="en-GB" sz="2400" b="1" dirty="0" smtClean="0">
                <a:solidFill>
                  <a:schemeClr val="tx1"/>
                </a:solidFill>
              </a:rPr>
              <a:t>that can contain other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You can’t see the view group, but you can see the views inside of it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err="1" smtClean="0">
                <a:solidFill>
                  <a:schemeClr val="tx1"/>
                </a:solidFill>
              </a:rPr>
              <a:t>LinearLayout</a:t>
            </a:r>
            <a:r>
              <a:rPr lang="en-GB" sz="2400" i="0" dirty="0" smtClean="0">
                <a:solidFill>
                  <a:schemeClr val="tx1"/>
                </a:solidFill>
              </a:rPr>
              <a:t>, </a:t>
            </a:r>
            <a:r>
              <a:rPr lang="en-GB" sz="2400" i="0" dirty="0" err="1" smtClean="0">
                <a:solidFill>
                  <a:schemeClr val="tx1"/>
                </a:solidFill>
              </a:rPr>
              <a:t>ScrollView</a:t>
            </a:r>
            <a:r>
              <a:rPr lang="en-GB" sz="2400" i="0" dirty="0" smtClean="0">
                <a:solidFill>
                  <a:schemeClr val="tx1"/>
                </a:solidFill>
              </a:rPr>
              <a:t>, </a:t>
            </a:r>
            <a:r>
              <a:rPr lang="en-GB" sz="2400" i="0" dirty="0" err="1" smtClean="0">
                <a:solidFill>
                  <a:schemeClr val="tx1"/>
                </a:solidFill>
              </a:rPr>
              <a:t>RelativeLayout</a:t>
            </a:r>
            <a:r>
              <a:rPr lang="en-GB" sz="2400" i="0" dirty="0" smtClean="0">
                <a:solidFill>
                  <a:schemeClr val="tx1"/>
                </a:solidFill>
              </a:rPr>
              <a:t>, etc.</a:t>
            </a: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i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Other Resources</a:t>
            </a:r>
            <a:r>
              <a:rPr lang="en-GB" sz="2400" dirty="0" smtClean="0">
                <a:solidFill>
                  <a:schemeClr val="tx1"/>
                </a:solidFill>
              </a:rPr>
              <a:t>: used to supplement a layout, amongst other things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Strings, styles, dimensions, etc.</a:t>
            </a:r>
          </a:p>
        </p:txBody>
      </p:sp>
    </p:spTree>
    <p:extLst>
      <p:ext uri="{BB962C8B-B14F-4D97-AF65-F5344CB8AC3E}">
        <p14:creationId xmlns:p14="http://schemas.microsoft.com/office/powerpoint/2010/main" val="8628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Events, Intents and the Activity Lifecycle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796072" cy="3581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Events</a:t>
            </a:r>
            <a:r>
              <a:rPr lang="en-GB" sz="2400" dirty="0" smtClean="0">
                <a:solidFill>
                  <a:schemeClr val="tx1"/>
                </a:solidFill>
              </a:rPr>
              <a:t>: your app can “listen” to all types of events on all types of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Once you have a reference to your view in Java, it’s easy to set an action listener with a few lines of code.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i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Intents</a:t>
            </a:r>
            <a:r>
              <a:rPr lang="en-GB" sz="2400" dirty="0" smtClean="0">
                <a:solidFill>
                  <a:schemeClr val="tx1"/>
                </a:solidFill>
              </a:rPr>
              <a:t>: these tell Android that your app </a:t>
            </a:r>
            <a:r>
              <a:rPr lang="en-GB" sz="2400" i="1" dirty="0" smtClean="0">
                <a:solidFill>
                  <a:schemeClr val="tx1"/>
                </a:solidFill>
              </a:rPr>
              <a:t>intends</a:t>
            </a:r>
            <a:r>
              <a:rPr lang="en-GB" sz="2400" dirty="0" smtClean="0">
                <a:solidFill>
                  <a:schemeClr val="tx1"/>
                </a:solidFill>
              </a:rPr>
              <a:t> to do something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Usually these start a new activity, but they can do all sorts of other things.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 smtClean="0">
                <a:solidFill>
                  <a:schemeClr val="tx1"/>
                </a:solidFill>
              </a:rPr>
              <a:t>Activity Lifecycle</a:t>
            </a:r>
            <a:r>
              <a:rPr lang="en-GB" sz="2400" dirty="0" smtClean="0">
                <a:solidFill>
                  <a:schemeClr val="tx1"/>
                </a:solidFill>
              </a:rPr>
              <a:t>: your activity will move through many different states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A </a:t>
            </a:r>
            <a:r>
              <a:rPr lang="en-GB" sz="2400" b="1" i="0" dirty="0" err="1" smtClean="0">
                <a:solidFill>
                  <a:schemeClr val="tx1"/>
                </a:solidFill>
              </a:rPr>
              <a:t>callback</a:t>
            </a:r>
            <a:r>
              <a:rPr lang="en-GB" sz="2400" b="1" i="0" dirty="0" smtClean="0">
                <a:solidFill>
                  <a:schemeClr val="tx1"/>
                </a:solidFill>
              </a:rPr>
              <a:t> </a:t>
            </a:r>
            <a:r>
              <a:rPr lang="en-GB" sz="2400" i="0" dirty="0" smtClean="0">
                <a:solidFill>
                  <a:schemeClr val="tx1"/>
                </a:solidFill>
              </a:rPr>
              <a:t>method is called when each of your activities moves to a new state, such as </a:t>
            </a:r>
            <a:r>
              <a:rPr lang="en-GB" sz="2400" b="1" i="0" dirty="0" err="1" smtClean="0">
                <a:solidFill>
                  <a:schemeClr val="tx1"/>
                </a:solidFill>
              </a:rPr>
              <a:t>onPause</a:t>
            </a:r>
            <a:r>
              <a:rPr lang="en-GB" sz="2400" b="1" i="0" dirty="0" smtClean="0">
                <a:solidFill>
                  <a:schemeClr val="tx1"/>
                </a:solidFill>
              </a:rPr>
              <a:t>()</a:t>
            </a:r>
            <a:r>
              <a:rPr lang="en-GB" sz="2400" i="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976" y="2842145"/>
            <a:ext cx="9601200" cy="1485900"/>
          </a:xfrm>
        </p:spPr>
        <p:txBody>
          <a:bodyPr/>
          <a:lstStyle/>
          <a:p>
            <a:r>
              <a:rPr lang="en-GB" dirty="0" smtClean="0"/>
              <a:t>How would you display a list of items?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705970" y="5472752"/>
            <a:ext cx="369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Where would you get the data from?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451678" y="586854"/>
            <a:ext cx="36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How would you scroll through them?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842448" y="1050878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What happens if the data changes?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622576" y="4715732"/>
            <a:ext cx="502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What happens when items are not on the screen?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4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ListViews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ListView displays a list of items.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They are the </a:t>
            </a:r>
            <a:r>
              <a:rPr lang="en-GB" sz="2400" b="1" dirty="0" smtClean="0"/>
              <a:t>most common type</a:t>
            </a:r>
            <a:r>
              <a:rPr lang="en-GB" sz="2400" dirty="0" smtClean="0"/>
              <a:t> of </a:t>
            </a:r>
            <a:r>
              <a:rPr lang="en-GB" sz="2400" b="1" dirty="0" smtClean="0"/>
              <a:t>complex view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50200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ListViews </a:t>
            </a:r>
            <a:r>
              <a:rPr lang="mr-IN" dirty="0" smtClean="0"/>
              <a:t>–</a:t>
            </a:r>
            <a:r>
              <a:rPr lang="en-GB" dirty="0" smtClean="0"/>
              <a:t> What’s the point?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When it comes to memory, </a:t>
            </a:r>
            <a:r>
              <a:rPr lang="en-GB" sz="2400" b="1" dirty="0" smtClean="0"/>
              <a:t>views are expensive</a:t>
            </a:r>
            <a:r>
              <a:rPr lang="en-GB" sz="2400" dirty="0" smtClean="0"/>
              <a:t>, and making them is even more expensive!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 View usually consumes a couple of KB of RAM, and with complicated layouts this can really add up.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Imagine having 100 contacts in the phone book, each having a name, number, picture and probably more views/view groups - that’s already a few MB of memory before any computation.</a:t>
            </a:r>
          </a:p>
        </p:txBody>
      </p:sp>
    </p:spTree>
    <p:extLst>
      <p:ext uri="{BB962C8B-B14F-4D97-AF65-F5344CB8AC3E}">
        <p14:creationId xmlns:p14="http://schemas.microsoft.com/office/powerpoint/2010/main" val="98128032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231</TotalTime>
  <Words>929</Words>
  <Application>Microsoft Macintosh PowerPoint</Application>
  <PresentationFormat>Widescreen</PresentationFormat>
  <Paragraphs>140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Franklin Gothic Book</vt:lpstr>
      <vt:lpstr>Mangal</vt:lpstr>
      <vt:lpstr>Crop</vt:lpstr>
      <vt:lpstr>Build x : android</vt:lpstr>
      <vt:lpstr>Recap</vt:lpstr>
      <vt:lpstr>Recap – What are we doing?</vt:lpstr>
      <vt:lpstr>Recap – Layouts, Views and View Groups</vt:lpstr>
      <vt:lpstr>Recap – Events, Intents and the Activity Lifecycle</vt:lpstr>
      <vt:lpstr>How would you display a list of items?</vt:lpstr>
      <vt:lpstr>ListViews</vt:lpstr>
      <vt:lpstr>ListViews</vt:lpstr>
      <vt:lpstr>ListViews – What’s the point?</vt:lpstr>
      <vt:lpstr>List Views – What’s the point?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- Recycling</vt:lpstr>
      <vt:lpstr>ListViews – Joining the Dots</vt:lpstr>
      <vt:lpstr>ListViews – Joining the Dots</vt:lpstr>
      <vt:lpstr>ListViews – Joining the Dots</vt:lpstr>
      <vt:lpstr>ListView Adapters</vt:lpstr>
      <vt:lpstr>ListView Adapters</vt:lpstr>
      <vt:lpstr>ListView Adapters</vt:lpstr>
      <vt:lpstr>ListView Adapters</vt:lpstr>
      <vt:lpstr>ListView Adapters</vt:lpstr>
      <vt:lpstr>PowerPoint Presentation</vt:lpstr>
      <vt:lpstr>ListViews</vt:lpstr>
      <vt:lpstr>ListView Adapters</vt:lpstr>
      <vt:lpstr>PowerPoint Presentation</vt:lpstr>
      <vt:lpstr>Next Week: Databases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x : android</dc:title>
  <dc:creator>Subratty, Shakeel</dc:creator>
  <cp:lastModifiedBy>Subratty, Shakeel</cp:lastModifiedBy>
  <cp:revision>21</cp:revision>
  <dcterms:created xsi:type="dcterms:W3CDTF">2018-02-13T13:56:05Z</dcterms:created>
  <dcterms:modified xsi:type="dcterms:W3CDTF">2018-02-27T17:02:08Z</dcterms:modified>
</cp:coreProperties>
</file>